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1" d="100"/>
          <a:sy n="111" d="100"/>
        </p:scale>
        <p:origin x="-516" y="-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EF3757-38C9-488C-AE22-A04FEF5508BF}" type="datetimeFigureOut">
              <a:rPr lang="ru-RU" smtClean="0"/>
              <a:t>18.10.2022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9F3A6-A00E-40AC-BC7F-C0BEA83DCA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82308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EF3757-38C9-488C-AE22-A04FEF5508BF}" type="datetimeFigureOut">
              <a:rPr lang="ru-RU" smtClean="0"/>
              <a:t>18.10.2022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9F3A6-A00E-40AC-BC7F-C0BEA83DCA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53966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EF3757-38C9-488C-AE22-A04FEF5508BF}" type="datetimeFigureOut">
              <a:rPr lang="ru-RU" smtClean="0"/>
              <a:t>18.10.2022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9F3A6-A00E-40AC-BC7F-C0BEA83DCA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29534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EF3757-38C9-488C-AE22-A04FEF5508BF}" type="datetimeFigureOut">
              <a:rPr lang="ru-RU" smtClean="0"/>
              <a:t>18.10.2022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9F3A6-A00E-40AC-BC7F-C0BEA83DCA3B}" type="slidenum">
              <a:rPr lang="ru-RU" smtClean="0"/>
              <a:t>‹#›</a:t>
            </a:fld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1073215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EF3757-38C9-488C-AE22-A04FEF5508BF}" type="datetimeFigureOut">
              <a:rPr lang="ru-RU" smtClean="0"/>
              <a:t>18.10.2022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9F3A6-A00E-40AC-BC7F-C0BEA83DCA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978698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EF3757-38C9-488C-AE22-A04FEF5508BF}" type="datetimeFigureOut">
              <a:rPr lang="ru-RU" smtClean="0"/>
              <a:t>18.10.2022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9F3A6-A00E-40AC-BC7F-C0BEA83DCA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380955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EF3757-38C9-488C-AE22-A04FEF5508BF}" type="datetimeFigureOut">
              <a:rPr lang="ru-RU" smtClean="0"/>
              <a:t>18.10.2022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9F3A6-A00E-40AC-BC7F-C0BEA83DCA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10324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EF3757-38C9-488C-AE22-A04FEF5508BF}" type="datetimeFigureOut">
              <a:rPr lang="ru-RU" smtClean="0"/>
              <a:t>18.10.2022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9F3A6-A00E-40AC-BC7F-C0BEA83DCA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913629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EF3757-38C9-488C-AE22-A04FEF5508BF}" type="datetimeFigureOut">
              <a:rPr lang="ru-RU" smtClean="0"/>
              <a:t>18.10.2022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9F3A6-A00E-40AC-BC7F-C0BEA83DCA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1337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EF3757-38C9-488C-AE22-A04FEF5508BF}" type="datetimeFigureOut">
              <a:rPr lang="ru-RU" smtClean="0"/>
              <a:t>18.10.2022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9F3A6-A00E-40AC-BC7F-C0BEA83DCA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45216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EF3757-38C9-488C-AE22-A04FEF5508BF}" type="datetimeFigureOut">
              <a:rPr lang="ru-RU" smtClean="0"/>
              <a:t>18.10.2022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9F3A6-A00E-40AC-BC7F-C0BEA83DCA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03374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EF3757-38C9-488C-AE22-A04FEF5508BF}" type="datetimeFigureOut">
              <a:rPr lang="ru-RU" smtClean="0"/>
              <a:t>18.10.2022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9F3A6-A00E-40AC-BC7F-C0BEA83DCA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18923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EF3757-38C9-488C-AE22-A04FEF5508BF}" type="datetimeFigureOut">
              <a:rPr lang="ru-RU" smtClean="0"/>
              <a:t>18.10.2022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9F3A6-A00E-40AC-BC7F-C0BEA83DCA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3059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EF3757-38C9-488C-AE22-A04FEF5508BF}" type="datetimeFigureOut">
              <a:rPr lang="ru-RU" smtClean="0"/>
              <a:t>18.10.2022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9F3A6-A00E-40AC-BC7F-C0BEA83DCA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93464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EF3757-38C9-488C-AE22-A04FEF5508BF}" type="datetimeFigureOut">
              <a:rPr lang="ru-RU" smtClean="0"/>
              <a:t>18.10.2022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9F3A6-A00E-40AC-BC7F-C0BEA83DCA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87545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EF3757-38C9-488C-AE22-A04FEF5508BF}" type="datetimeFigureOut">
              <a:rPr lang="ru-RU" smtClean="0"/>
              <a:t>18.10.2022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9F3A6-A00E-40AC-BC7F-C0BEA83DCA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65843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EF3757-38C9-488C-AE22-A04FEF5508BF}" type="datetimeFigureOut">
              <a:rPr lang="ru-RU" smtClean="0"/>
              <a:t>18.10.2022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9F3A6-A00E-40AC-BC7F-C0BEA83DCA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59207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8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E6EF3757-38C9-488C-AE22-A04FEF5508BF}" type="datetimeFigureOut">
              <a:rPr lang="ru-RU" smtClean="0"/>
              <a:t>18.10.2022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8829F3A6-A00E-40AC-BC7F-C0BEA83DCA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19315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64931" y="1300785"/>
            <a:ext cx="10278207" cy="2509213"/>
          </a:xfrm>
        </p:spPr>
        <p:txBody>
          <a:bodyPr>
            <a:normAutofit/>
          </a:bodyPr>
          <a:lstStyle/>
          <a:p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Экономическая эффективность информационной системы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59046" y="4264270"/>
            <a:ext cx="8689976" cy="404446"/>
          </a:xfrm>
        </p:spPr>
        <p:txBody>
          <a:bodyPr>
            <a:normAutofit lnSpcReduction="10000"/>
          </a:bodyPr>
          <a:lstStyle/>
          <a:p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МДК 03.01 Проектирование и дизайн информационных систем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7403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975320" y="916361"/>
            <a:ext cx="10621733" cy="4279893"/>
          </a:xfrm>
        </p:spPr>
        <p:txBody>
          <a:bodyPr>
            <a:normAutofit fontScale="92500" lnSpcReduction="10000"/>
          </a:bodyPr>
          <a:lstStyle/>
          <a:p>
            <a:pPr marL="0" indent="457200">
              <a:lnSpc>
                <a:spcPct val="150000"/>
              </a:lnSpc>
              <a:spcBef>
                <a:spcPts val="0"/>
              </a:spcBef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Затраты на машинное время, необходимое для разработки ПО, расходы на приобретение и подготовку материалов научно-технической информации, расходы на использование средствами связи. Расчет затрат на машинное время осуществляется по формуле (5): </a:t>
            </a:r>
          </a:p>
          <a:p>
            <a:pPr marL="0" indent="45720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ru-RU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12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маш.вр</a:t>
            </a:r>
            <a:r>
              <a:rPr 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ru-RU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12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маш.в</a:t>
            </a:r>
            <a:r>
              <a:rPr lang="ru-RU" sz="13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* </a:t>
            </a:r>
            <a:r>
              <a:rPr lang="ru-RU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sz="12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маш.вр</a:t>
            </a:r>
            <a:r>
              <a:rPr 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lang="ru-RU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457200">
              <a:lnSpc>
                <a:spcPct val="150000"/>
              </a:lnSpc>
              <a:spcBef>
                <a:spcPts val="0"/>
              </a:spcBef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457200">
              <a:lnSpc>
                <a:spcPct val="150000"/>
              </a:lnSpc>
              <a:spcBef>
                <a:spcPts val="0"/>
              </a:spcBef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где: </a:t>
            </a:r>
          </a:p>
          <a:p>
            <a:pPr marL="0" indent="450000">
              <a:lnSpc>
                <a:spcPct val="160000"/>
              </a:lnSpc>
              <a:spcBef>
                <a:spcPts val="0"/>
              </a:spcBef>
              <a:buFont typeface="Symbol" panose="05050102010706020507" pitchFamily="18" charset="2"/>
              <a:buChar char="-"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маш.вр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тарифная стоимость одного часа машинного времени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маш.вр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</a:p>
          <a:p>
            <a:pPr marL="0" indent="450000">
              <a:lnSpc>
                <a:spcPct val="160000"/>
              </a:lnSpc>
              <a:spcBef>
                <a:spcPts val="0"/>
              </a:spcBef>
              <a:buFont typeface="Symbol" panose="05050102010706020507" pitchFamily="18" charset="2"/>
              <a:buChar char="-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60 руб./ч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На 2021 г.);</a:t>
            </a:r>
          </a:p>
          <a:p>
            <a:pPr marL="0" indent="450000">
              <a:lnSpc>
                <a:spcPct val="160000"/>
              </a:lnSpc>
              <a:spcBef>
                <a:spcPts val="0"/>
              </a:spcBef>
              <a:buFont typeface="Symbol" panose="05050102010706020507" pitchFamily="18" charset="2"/>
              <a:buChar char="-"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маш.вр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машинное время, используемое на проведение работ. </a:t>
            </a:r>
          </a:p>
          <a:p>
            <a:pPr marL="0" indent="457200">
              <a:lnSpc>
                <a:spcPct val="150000"/>
              </a:lnSpc>
              <a:spcBef>
                <a:spcPts val="0"/>
              </a:spcBef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8925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1615581729"/>
              </p:ext>
            </p:extLst>
          </p:nvPr>
        </p:nvGraphicFramePr>
        <p:xfrm>
          <a:off x="1037494" y="2323785"/>
          <a:ext cx="9917722" cy="359343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508344">
                  <a:extLst>
                    <a:ext uri="{9D8B030D-6E8A-4147-A177-3AD203B41FA5}">
                      <a16:colId xmlns:a16="http://schemas.microsoft.com/office/drawing/2014/main" xmlns="" val="3423554880"/>
                    </a:ext>
                  </a:extLst>
                </a:gridCol>
                <a:gridCol w="2104177">
                  <a:extLst>
                    <a:ext uri="{9D8B030D-6E8A-4147-A177-3AD203B41FA5}">
                      <a16:colId xmlns:a16="http://schemas.microsoft.com/office/drawing/2014/main" xmlns="" val="2623889201"/>
                    </a:ext>
                  </a:extLst>
                </a:gridCol>
                <a:gridCol w="1504195">
                  <a:extLst>
                    <a:ext uri="{9D8B030D-6E8A-4147-A177-3AD203B41FA5}">
                      <a16:colId xmlns:a16="http://schemas.microsoft.com/office/drawing/2014/main" xmlns="" val="3621215260"/>
                    </a:ext>
                  </a:extLst>
                </a:gridCol>
                <a:gridCol w="1801006">
                  <a:extLst>
                    <a:ext uri="{9D8B030D-6E8A-4147-A177-3AD203B41FA5}">
                      <a16:colId xmlns:a16="http://schemas.microsoft.com/office/drawing/2014/main" xmlns="" val="3646048826"/>
                    </a:ext>
                  </a:extLst>
                </a:gridCol>
              </a:tblGrid>
              <a:tr h="644571">
                <a:tc>
                  <a:txBody>
                    <a:bodyPr/>
                    <a:lstStyle/>
                    <a:p>
                      <a:pPr marL="2540" indent="44323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Наименование статей </a:t>
                      </a:r>
                      <a:endParaRPr lang="ru-RU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310" marR="73025" marT="4445" marB="0" anchor="ctr"/>
                </a:tc>
                <a:tc>
                  <a:txBody>
                    <a:bodyPr/>
                    <a:lstStyle/>
                    <a:p>
                      <a:pPr marL="5715" indent="44323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Обозначение </a:t>
                      </a:r>
                      <a:endParaRPr lang="ru-RU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310" marR="73025" marT="4445" marB="0" anchor="ctr"/>
                </a:tc>
                <a:tc>
                  <a:txBody>
                    <a:bodyPr/>
                    <a:lstStyle/>
                    <a:p>
                      <a:pPr marL="11430" indent="44323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Сумма, руб. </a:t>
                      </a:r>
                      <a:endParaRPr lang="ru-RU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310" marR="73025" marT="4445" marB="0"/>
                </a:tc>
                <a:tc>
                  <a:txBody>
                    <a:bodyPr/>
                    <a:lstStyle/>
                    <a:p>
                      <a:pPr marL="3810" indent="44323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В % к итогу </a:t>
                      </a:r>
                      <a:endParaRPr lang="ru-RU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310" marR="73025" marT="4445" marB="0" anchor="ctr"/>
                </a:tc>
                <a:extLst>
                  <a:ext uri="{0D108BD9-81ED-4DB2-BD59-A6C34878D82A}">
                    <a16:rowId xmlns:a16="http://schemas.microsoft.com/office/drawing/2014/main" xmlns="" val="2594716817"/>
                  </a:ext>
                </a:extLst>
              </a:tr>
              <a:tr h="378948">
                <a:tc>
                  <a:txBody>
                    <a:bodyPr/>
                    <a:lstStyle/>
                    <a:p>
                      <a:pPr marL="1270" indent="44323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Основная заработная плата </a:t>
                      </a:r>
                      <a:endParaRPr lang="ru-RU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310" marR="73025" marT="4445" marB="0"/>
                </a:tc>
                <a:tc>
                  <a:txBody>
                    <a:bodyPr/>
                    <a:lstStyle/>
                    <a:p>
                      <a:pPr marL="1270" indent="44323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С</a:t>
                      </a:r>
                      <a:r>
                        <a:rPr lang="ru-RU" sz="1200" baseline="-25000">
                          <a:effectLst/>
                        </a:rPr>
                        <a:t>осн</a:t>
                      </a:r>
                      <a:r>
                        <a:rPr lang="ru-RU" sz="1200">
                          <a:effectLst/>
                        </a:rPr>
                        <a:t> </a:t>
                      </a:r>
                      <a:endParaRPr lang="ru-RU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310" marR="73025" marT="4445" marB="0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7310" marR="73025" marT="4445" marB="0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7310" marR="73025" marT="4445" marB="0"/>
                </a:tc>
                <a:extLst>
                  <a:ext uri="{0D108BD9-81ED-4DB2-BD59-A6C34878D82A}">
                    <a16:rowId xmlns:a16="http://schemas.microsoft.com/office/drawing/2014/main" xmlns="" val="3429950020"/>
                  </a:ext>
                </a:extLst>
              </a:tr>
              <a:tr h="378948">
                <a:tc>
                  <a:txBody>
                    <a:bodyPr/>
                    <a:lstStyle/>
                    <a:p>
                      <a:pPr marL="1270" indent="44323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Дополнительная заработная плата </a:t>
                      </a:r>
                      <a:endParaRPr lang="ru-RU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310" marR="73025" marT="4445" marB="0"/>
                </a:tc>
                <a:tc>
                  <a:txBody>
                    <a:bodyPr/>
                    <a:lstStyle/>
                    <a:p>
                      <a:pPr marL="1270" indent="44323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С</a:t>
                      </a:r>
                      <a:r>
                        <a:rPr lang="ru-RU" sz="1200" baseline="-25000">
                          <a:effectLst/>
                        </a:rPr>
                        <a:t>доп</a:t>
                      </a:r>
                      <a:r>
                        <a:rPr lang="ru-RU" sz="1200">
                          <a:effectLst/>
                        </a:rPr>
                        <a:t> </a:t>
                      </a:r>
                      <a:endParaRPr lang="ru-RU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310" marR="73025" marT="4445" marB="0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7310" marR="73025" marT="4445" marB="0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7310" marR="73025" marT="4445" marB="0"/>
                </a:tc>
                <a:extLst>
                  <a:ext uri="{0D108BD9-81ED-4DB2-BD59-A6C34878D82A}">
                    <a16:rowId xmlns:a16="http://schemas.microsoft.com/office/drawing/2014/main" xmlns="" val="4014779058"/>
                  </a:ext>
                </a:extLst>
              </a:tr>
              <a:tr h="378948">
                <a:tc>
                  <a:txBody>
                    <a:bodyPr/>
                    <a:lstStyle/>
                    <a:p>
                      <a:pPr marL="1270" indent="44323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Отчисления на социальные нужды </a:t>
                      </a:r>
                      <a:endParaRPr lang="ru-RU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310" marR="73025" marT="4445" marB="0"/>
                </a:tc>
                <a:tc>
                  <a:txBody>
                    <a:bodyPr/>
                    <a:lstStyle/>
                    <a:p>
                      <a:pPr marL="1270" indent="44323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С</a:t>
                      </a:r>
                      <a:r>
                        <a:rPr lang="ru-RU" sz="1200" baseline="-25000">
                          <a:effectLst/>
                        </a:rPr>
                        <a:t>соц</a:t>
                      </a:r>
                      <a:r>
                        <a:rPr lang="ru-RU" sz="1200">
                          <a:effectLst/>
                        </a:rPr>
                        <a:t> </a:t>
                      </a:r>
                      <a:endParaRPr lang="ru-RU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310" marR="73025" marT="4445" marB="0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7310" marR="73025" marT="4445" marB="0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7310" marR="73025" marT="4445" marB="0"/>
                </a:tc>
                <a:extLst>
                  <a:ext uri="{0D108BD9-81ED-4DB2-BD59-A6C34878D82A}">
                    <a16:rowId xmlns:a16="http://schemas.microsoft.com/office/drawing/2014/main" xmlns="" val="338481463"/>
                  </a:ext>
                </a:extLst>
              </a:tr>
              <a:tr h="378948">
                <a:tc>
                  <a:txBody>
                    <a:bodyPr/>
                    <a:lstStyle/>
                    <a:p>
                      <a:pPr marL="1270" indent="44323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Материалы </a:t>
                      </a:r>
                      <a:endParaRPr lang="ru-RU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310" marR="73025" marT="4445" marB="0"/>
                </a:tc>
                <a:tc>
                  <a:txBody>
                    <a:bodyPr/>
                    <a:lstStyle/>
                    <a:p>
                      <a:pPr marL="1270" indent="44323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С</a:t>
                      </a:r>
                      <a:r>
                        <a:rPr lang="ru-RU" sz="1200" baseline="-25000">
                          <a:effectLst/>
                        </a:rPr>
                        <a:t>мат</a:t>
                      </a:r>
                      <a:r>
                        <a:rPr lang="ru-RU" sz="1200">
                          <a:effectLst/>
                        </a:rPr>
                        <a:t> </a:t>
                      </a:r>
                      <a:endParaRPr lang="ru-RU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310" marR="73025" marT="4445" marB="0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7310" marR="73025" marT="4445" marB="0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7310" marR="73025" marT="4445" marB="0"/>
                </a:tc>
                <a:extLst>
                  <a:ext uri="{0D108BD9-81ED-4DB2-BD59-A6C34878D82A}">
                    <a16:rowId xmlns:a16="http://schemas.microsoft.com/office/drawing/2014/main" xmlns="" val="2691422275"/>
                  </a:ext>
                </a:extLst>
              </a:tr>
              <a:tr h="378948">
                <a:tc>
                  <a:txBody>
                    <a:bodyPr/>
                    <a:lstStyle/>
                    <a:p>
                      <a:pPr marL="1270" indent="44323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Стоимость машинного времени </a:t>
                      </a:r>
                      <a:endParaRPr lang="ru-RU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310" marR="73025" marT="4445" marB="0"/>
                </a:tc>
                <a:tc>
                  <a:txBody>
                    <a:bodyPr/>
                    <a:lstStyle/>
                    <a:p>
                      <a:pPr marL="1270" indent="44323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Смаш.вр </a:t>
                      </a:r>
                      <a:endParaRPr lang="ru-RU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310" marR="73025" marT="4445" marB="0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7310" marR="73025" marT="4445" marB="0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7310" marR="73025" marT="4445" marB="0"/>
                </a:tc>
                <a:extLst>
                  <a:ext uri="{0D108BD9-81ED-4DB2-BD59-A6C34878D82A}">
                    <a16:rowId xmlns:a16="http://schemas.microsoft.com/office/drawing/2014/main" xmlns="" val="1415124204"/>
                  </a:ext>
                </a:extLst>
              </a:tr>
              <a:tr h="378948">
                <a:tc>
                  <a:txBody>
                    <a:bodyPr/>
                    <a:lstStyle/>
                    <a:p>
                      <a:pPr marL="1270" indent="44323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Накладные расходы </a:t>
                      </a:r>
                      <a:endParaRPr lang="ru-RU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310" marR="73025" marT="4445" marB="0"/>
                </a:tc>
                <a:tc>
                  <a:txBody>
                    <a:bodyPr/>
                    <a:lstStyle/>
                    <a:p>
                      <a:pPr marL="1270" indent="44323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Сн </a:t>
                      </a:r>
                      <a:endParaRPr lang="ru-RU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310" marR="73025" marT="4445" marB="0"/>
                </a:tc>
                <a:tc>
                  <a:txBody>
                    <a:bodyPr/>
                    <a:lstStyle/>
                    <a:p>
                      <a:pPr marL="1270" indent="44323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310" marR="73025" marT="4445" marB="0"/>
                </a:tc>
                <a:tc>
                  <a:txBody>
                    <a:bodyPr/>
                    <a:lstStyle/>
                    <a:p>
                      <a:pPr indent="44323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310" marR="73025" marT="4445" marB="0"/>
                </a:tc>
                <a:extLst>
                  <a:ext uri="{0D108BD9-81ED-4DB2-BD59-A6C34878D82A}">
                    <a16:rowId xmlns:a16="http://schemas.microsoft.com/office/drawing/2014/main" xmlns="" val="1872430705"/>
                  </a:ext>
                </a:extLst>
              </a:tr>
              <a:tr h="675176">
                <a:tc>
                  <a:txBody>
                    <a:bodyPr/>
                    <a:lstStyle/>
                    <a:p>
                      <a:pPr marL="1270" indent="44323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ИТОГО </a:t>
                      </a:r>
                      <a:endParaRPr lang="ru-RU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310" marR="73025" marT="4445" marB="0" anchor="ctr"/>
                </a:tc>
                <a:tc>
                  <a:txBody>
                    <a:bodyPr/>
                    <a:lstStyle/>
                    <a:p>
                      <a:pPr marL="1270" indent="44323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 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310" marR="73025" marT="4445" marB="0" anchor="ctr"/>
                </a:tc>
                <a:tc>
                  <a:txBody>
                    <a:bodyPr/>
                    <a:lstStyle/>
                    <a:p>
                      <a:pPr marL="1270" indent="44323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310" marR="73025" marT="4445" marB="0"/>
                </a:tc>
                <a:tc>
                  <a:txBody>
                    <a:bodyPr/>
                    <a:lstStyle/>
                    <a:p>
                      <a:pPr indent="44323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310" marR="73025" marT="4445" marB="0"/>
                </a:tc>
                <a:extLst>
                  <a:ext uri="{0D108BD9-81ED-4DB2-BD59-A6C34878D82A}">
                    <a16:rowId xmlns:a16="http://schemas.microsoft.com/office/drawing/2014/main" xmlns="" val="3832142440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1037494" y="761117"/>
            <a:ext cx="9917722" cy="1421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>
              <a:lnSpc>
                <a:spcPct val="150000"/>
              </a:lnSpc>
            </a:pPr>
            <a:r>
              <a:rPr lang="ru-RU" sz="20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расчета затрат на проектирование программного </a:t>
            </a:r>
            <a:r>
              <a:rPr lang="ru-RU" sz="20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обеспечения вносится в смету </a:t>
            </a:r>
            <a:r>
              <a:rPr lang="ru-RU" sz="20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затрат на разработку и внедрение </a:t>
            </a:r>
            <a:r>
              <a:rPr lang="ru-RU" sz="20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программы, которая выглядит следующим образом:</a:t>
            </a:r>
            <a:endParaRPr lang="ru-RU" sz="20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0455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59522" y="1195780"/>
            <a:ext cx="8994532" cy="1298206"/>
          </a:xfrm>
        </p:spPr>
        <p:txBody>
          <a:bodyPr>
            <a:normAutofit fontScale="90000"/>
          </a:bodyPr>
          <a:lstStyle/>
          <a:p>
            <a:pPr indent="457200" algn="l">
              <a:lnSpc>
                <a:spcPct val="150000"/>
              </a:lnSpc>
            </a:pPr>
            <a:r>
              <a:rPr lang="ru-RU" sz="1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расчета экономической эффективности проекта необходимо рассчитать затраты на выполнения работ по существующему варианту (без использования ПО) и по проектному варианту (с использованием ПО</a:t>
            </a:r>
            <a:r>
              <a:rPr lang="ru-RU" sz="18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sz="1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общности </a:t>
            </a:r>
            <a:r>
              <a:rPr lang="ru-RU" sz="18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приводятся </a:t>
            </a:r>
            <a:r>
              <a:rPr lang="ru-RU" sz="1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затраты на 1 </a:t>
            </a:r>
            <a:r>
              <a:rPr lang="ru-RU" sz="18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 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1377284963"/>
              </p:ext>
            </p:extLst>
          </p:nvPr>
        </p:nvGraphicFramePr>
        <p:xfrm>
          <a:off x="1459522" y="2493986"/>
          <a:ext cx="8994531" cy="347942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85091">
                  <a:extLst>
                    <a:ext uri="{9D8B030D-6E8A-4147-A177-3AD203B41FA5}">
                      <a16:colId xmlns:a16="http://schemas.microsoft.com/office/drawing/2014/main" xmlns="" val="2610178323"/>
                    </a:ext>
                  </a:extLst>
                </a:gridCol>
                <a:gridCol w="866088">
                  <a:extLst>
                    <a:ext uri="{9D8B030D-6E8A-4147-A177-3AD203B41FA5}">
                      <a16:colId xmlns:a16="http://schemas.microsoft.com/office/drawing/2014/main" xmlns="" val="1803438044"/>
                    </a:ext>
                  </a:extLst>
                </a:gridCol>
                <a:gridCol w="1095526">
                  <a:extLst>
                    <a:ext uri="{9D8B030D-6E8A-4147-A177-3AD203B41FA5}">
                      <a16:colId xmlns:a16="http://schemas.microsoft.com/office/drawing/2014/main" xmlns="" val="2672708977"/>
                    </a:ext>
                  </a:extLst>
                </a:gridCol>
                <a:gridCol w="1095526">
                  <a:extLst>
                    <a:ext uri="{9D8B030D-6E8A-4147-A177-3AD203B41FA5}">
                      <a16:colId xmlns:a16="http://schemas.microsoft.com/office/drawing/2014/main" xmlns="" val="3547335440"/>
                    </a:ext>
                  </a:extLst>
                </a:gridCol>
                <a:gridCol w="813544">
                  <a:extLst>
                    <a:ext uri="{9D8B030D-6E8A-4147-A177-3AD203B41FA5}">
                      <a16:colId xmlns:a16="http://schemas.microsoft.com/office/drawing/2014/main" xmlns="" val="1855839732"/>
                    </a:ext>
                  </a:extLst>
                </a:gridCol>
                <a:gridCol w="1109540">
                  <a:extLst>
                    <a:ext uri="{9D8B030D-6E8A-4147-A177-3AD203B41FA5}">
                      <a16:colId xmlns:a16="http://schemas.microsoft.com/office/drawing/2014/main" xmlns="" val="3338917004"/>
                    </a:ext>
                  </a:extLst>
                </a:gridCol>
                <a:gridCol w="1109540">
                  <a:extLst>
                    <a:ext uri="{9D8B030D-6E8A-4147-A177-3AD203B41FA5}">
                      <a16:colId xmlns:a16="http://schemas.microsoft.com/office/drawing/2014/main" xmlns="" val="3603183901"/>
                    </a:ext>
                  </a:extLst>
                </a:gridCol>
                <a:gridCol w="819676">
                  <a:extLst>
                    <a:ext uri="{9D8B030D-6E8A-4147-A177-3AD203B41FA5}">
                      <a16:colId xmlns:a16="http://schemas.microsoft.com/office/drawing/2014/main" xmlns="" val="1130865060"/>
                    </a:ext>
                  </a:extLst>
                </a:gridCol>
              </a:tblGrid>
              <a:tr h="325630">
                <a:tc rowSpan="2">
                  <a:txBody>
                    <a:bodyPr/>
                    <a:lstStyle/>
                    <a:p>
                      <a:pPr marL="1270" indent="443230" algn="l">
                        <a:lnSpc>
                          <a:spcPct val="107000"/>
                        </a:lnSpc>
                        <a:spcAft>
                          <a:spcPts val="105"/>
                        </a:spcAft>
                      </a:pPr>
                      <a:r>
                        <a:rPr lang="ru-RU" sz="1000">
                          <a:effectLst/>
                        </a:rPr>
                        <a:t>  </a:t>
                      </a:r>
                      <a:endParaRPr lang="ru-RU" sz="1100">
                        <a:effectLst/>
                      </a:endParaRPr>
                    </a:p>
                    <a:p>
                      <a:pPr marL="1270" indent="44323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Виды работ </a:t>
                      </a:r>
                      <a:endParaRPr lang="ru-RU" sz="1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238" marR="25072" marT="3582" marB="6652" anchor="b"/>
                </a:tc>
                <a:tc rowSpan="2">
                  <a:txBody>
                    <a:bodyPr/>
                    <a:lstStyle/>
                    <a:p>
                      <a:pPr marL="1270" indent="44323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 </a:t>
                      </a:r>
                      <a:endParaRPr lang="ru-RU" sz="1100">
                        <a:effectLst/>
                      </a:endParaRPr>
                    </a:p>
                    <a:p>
                      <a:pPr marL="1270" indent="44323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 </a:t>
                      </a:r>
                      <a:endParaRPr lang="ru-RU" sz="1100">
                        <a:effectLst/>
                      </a:endParaRPr>
                    </a:p>
                    <a:p>
                      <a:pPr marL="1270" marR="41275" indent="44323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Ед. изм  </a:t>
                      </a:r>
                      <a:endParaRPr lang="ru-RU" sz="1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238" marR="25072" marT="3582" marB="6652"/>
                </a:tc>
                <a:tc gridSpan="3">
                  <a:txBody>
                    <a:bodyPr/>
                    <a:lstStyle/>
                    <a:p>
                      <a:pPr indent="44323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Без использования ПО </a:t>
                      </a:r>
                      <a:endParaRPr lang="ru-RU" sz="11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238" marR="25072" marT="3582" marB="6652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1270" indent="44323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С использованием ПО </a:t>
                      </a:r>
                      <a:endParaRPr lang="ru-RU" sz="1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238" marR="25072" marT="3582" marB="6652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780253155"/>
                  </a:ext>
                </a:extLst>
              </a:tr>
              <a:tr h="48332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22860" indent="44323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колво </a:t>
                      </a:r>
                      <a:endParaRPr lang="ru-RU" sz="1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238" marR="25072" marT="3582" marB="6652" anchor="b"/>
                </a:tc>
                <a:tc>
                  <a:txBody>
                    <a:bodyPr/>
                    <a:lstStyle/>
                    <a:p>
                      <a:pPr marL="1270" indent="44323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Минут на единицу </a:t>
                      </a:r>
                      <a:endParaRPr lang="ru-RU" sz="1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238" marR="25072" marT="3582" marB="6652" anchor="b"/>
                </a:tc>
                <a:tc>
                  <a:txBody>
                    <a:bodyPr/>
                    <a:lstStyle/>
                    <a:p>
                      <a:pPr marL="1270" indent="44323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всего </a:t>
                      </a:r>
                      <a:endParaRPr lang="ru-RU" sz="1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238" marR="25072" marT="3582" marB="6652" anchor="b"/>
                </a:tc>
                <a:tc>
                  <a:txBody>
                    <a:bodyPr/>
                    <a:lstStyle/>
                    <a:p>
                      <a:pPr marL="1270" marR="13970" indent="44323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колво </a:t>
                      </a:r>
                      <a:endParaRPr lang="ru-RU" sz="1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238" marR="25072" marT="3582" marB="6652" anchor="b"/>
                </a:tc>
                <a:tc>
                  <a:txBody>
                    <a:bodyPr/>
                    <a:lstStyle/>
                    <a:p>
                      <a:pPr marL="1270" indent="44323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Минут на единицу </a:t>
                      </a:r>
                      <a:endParaRPr lang="ru-RU" sz="1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238" marR="25072" marT="3582" marB="6652" anchor="b"/>
                </a:tc>
                <a:tc>
                  <a:txBody>
                    <a:bodyPr/>
                    <a:lstStyle/>
                    <a:p>
                      <a:pPr marL="1270" indent="44323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всего </a:t>
                      </a:r>
                      <a:endParaRPr lang="ru-RU" sz="1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238" marR="25072" marT="3582" marB="6652" anchor="b"/>
                </a:tc>
                <a:extLst>
                  <a:ext uri="{0D108BD9-81ED-4DB2-BD59-A6C34878D82A}">
                    <a16:rowId xmlns:a16="http://schemas.microsoft.com/office/drawing/2014/main" xmlns="" val="1045834683"/>
                  </a:ext>
                </a:extLst>
              </a:tr>
              <a:tr h="325630">
                <a:tc>
                  <a:txBody>
                    <a:bodyPr/>
                    <a:lstStyle/>
                    <a:p>
                      <a:pPr marL="1270" indent="44323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238" marR="25072" marT="3582" marB="6652" anchor="b"/>
                </a:tc>
                <a:tc>
                  <a:txBody>
                    <a:bodyPr/>
                    <a:lstStyle/>
                    <a:p>
                      <a:pPr marL="1270" indent="44323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238" marR="25072" marT="3582" marB="6652"/>
                </a:tc>
                <a:tc>
                  <a:txBody>
                    <a:bodyPr/>
                    <a:lstStyle/>
                    <a:p>
                      <a:pPr indent="44323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238" marR="25072" marT="3582" marB="6652" anchor="b"/>
                </a:tc>
                <a:tc>
                  <a:txBody>
                    <a:bodyPr/>
                    <a:lstStyle/>
                    <a:p>
                      <a:pPr marL="1270" indent="44323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238" marR="25072" marT="3582" marB="6652" anchor="b"/>
                </a:tc>
                <a:tc>
                  <a:txBody>
                    <a:bodyPr/>
                    <a:lstStyle/>
                    <a:p>
                      <a:pPr marL="1270" indent="44323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238" marR="25072" marT="3582" marB="6652" anchor="b"/>
                </a:tc>
                <a:tc>
                  <a:txBody>
                    <a:bodyPr/>
                    <a:lstStyle/>
                    <a:p>
                      <a:pPr marL="1270" indent="44323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238" marR="25072" marT="3582" marB="6652" anchor="b"/>
                </a:tc>
                <a:tc>
                  <a:txBody>
                    <a:bodyPr/>
                    <a:lstStyle/>
                    <a:p>
                      <a:pPr marL="1270" indent="44323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238" marR="25072" marT="3582" marB="6652" anchor="b"/>
                </a:tc>
                <a:tc>
                  <a:txBody>
                    <a:bodyPr/>
                    <a:lstStyle/>
                    <a:p>
                      <a:pPr marL="1270" indent="44323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238" marR="25072" marT="3582" marB="6652" anchor="b"/>
                </a:tc>
                <a:extLst>
                  <a:ext uri="{0D108BD9-81ED-4DB2-BD59-A6C34878D82A}">
                    <a16:rowId xmlns:a16="http://schemas.microsoft.com/office/drawing/2014/main" xmlns="" val="681388989"/>
                  </a:ext>
                </a:extLst>
              </a:tr>
              <a:tr h="325630">
                <a:tc>
                  <a:txBody>
                    <a:bodyPr/>
                    <a:lstStyle/>
                    <a:p>
                      <a:pPr marL="1270" indent="44323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238" marR="25072" marT="3582" marB="6652" anchor="b"/>
                </a:tc>
                <a:tc>
                  <a:txBody>
                    <a:bodyPr/>
                    <a:lstStyle/>
                    <a:p>
                      <a:pPr marL="1270" indent="44323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238" marR="25072" marT="3582" marB="6652"/>
                </a:tc>
                <a:tc>
                  <a:txBody>
                    <a:bodyPr/>
                    <a:lstStyle/>
                    <a:p>
                      <a:pPr indent="44323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238" marR="25072" marT="3582" marB="6652" anchor="b"/>
                </a:tc>
                <a:tc>
                  <a:txBody>
                    <a:bodyPr/>
                    <a:lstStyle/>
                    <a:p>
                      <a:pPr marL="1270" indent="44323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238" marR="25072" marT="3582" marB="6652" anchor="b"/>
                </a:tc>
                <a:tc>
                  <a:txBody>
                    <a:bodyPr/>
                    <a:lstStyle/>
                    <a:p>
                      <a:pPr marL="1270" indent="44323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238" marR="25072" marT="3582" marB="6652" anchor="b"/>
                </a:tc>
                <a:tc>
                  <a:txBody>
                    <a:bodyPr/>
                    <a:lstStyle/>
                    <a:p>
                      <a:pPr marL="1270" indent="44323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238" marR="25072" marT="3582" marB="6652" anchor="b"/>
                </a:tc>
                <a:tc>
                  <a:txBody>
                    <a:bodyPr/>
                    <a:lstStyle/>
                    <a:p>
                      <a:pPr marL="1270" indent="44323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238" marR="25072" marT="3582" marB="6652" anchor="b"/>
                </a:tc>
                <a:tc>
                  <a:txBody>
                    <a:bodyPr/>
                    <a:lstStyle/>
                    <a:p>
                      <a:pPr marL="1270" indent="44323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238" marR="25072" marT="3582" marB="6652" anchor="b"/>
                </a:tc>
                <a:extLst>
                  <a:ext uri="{0D108BD9-81ED-4DB2-BD59-A6C34878D82A}">
                    <a16:rowId xmlns:a16="http://schemas.microsoft.com/office/drawing/2014/main" xmlns="" val="2689603748"/>
                  </a:ext>
                </a:extLst>
              </a:tr>
              <a:tr h="325630">
                <a:tc>
                  <a:txBody>
                    <a:bodyPr/>
                    <a:lstStyle/>
                    <a:p>
                      <a:pPr marL="1270" indent="44323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238" marR="25072" marT="3582" marB="6652"/>
                </a:tc>
                <a:tc>
                  <a:txBody>
                    <a:bodyPr/>
                    <a:lstStyle/>
                    <a:p>
                      <a:pPr marL="1270" indent="44323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238" marR="25072" marT="3582" marB="6652" anchor="b"/>
                </a:tc>
                <a:tc>
                  <a:txBody>
                    <a:bodyPr/>
                    <a:lstStyle/>
                    <a:p>
                      <a:pPr indent="44323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238" marR="25072" marT="3582" marB="6652" anchor="b"/>
                </a:tc>
                <a:tc>
                  <a:txBody>
                    <a:bodyPr/>
                    <a:lstStyle/>
                    <a:p>
                      <a:pPr marL="1270" indent="44323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238" marR="25072" marT="3582" marB="6652" anchor="b"/>
                </a:tc>
                <a:tc>
                  <a:txBody>
                    <a:bodyPr/>
                    <a:lstStyle/>
                    <a:p>
                      <a:pPr marL="1270" indent="44323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238" marR="25072" marT="3582" marB="6652" anchor="b"/>
                </a:tc>
                <a:tc>
                  <a:txBody>
                    <a:bodyPr/>
                    <a:lstStyle/>
                    <a:p>
                      <a:pPr marL="1270" indent="44323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238" marR="25072" marT="3582" marB="6652" anchor="b"/>
                </a:tc>
                <a:tc>
                  <a:txBody>
                    <a:bodyPr/>
                    <a:lstStyle/>
                    <a:p>
                      <a:pPr marL="1270" indent="44323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238" marR="25072" marT="3582" marB="6652" anchor="b"/>
                </a:tc>
                <a:tc>
                  <a:txBody>
                    <a:bodyPr/>
                    <a:lstStyle/>
                    <a:p>
                      <a:pPr marL="1270" indent="44323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238" marR="25072" marT="3582" marB="6652" anchor="b"/>
                </a:tc>
                <a:extLst>
                  <a:ext uri="{0D108BD9-81ED-4DB2-BD59-A6C34878D82A}">
                    <a16:rowId xmlns:a16="http://schemas.microsoft.com/office/drawing/2014/main" xmlns="" val="912326190"/>
                  </a:ext>
                </a:extLst>
              </a:tr>
              <a:tr h="325630">
                <a:tc>
                  <a:txBody>
                    <a:bodyPr/>
                    <a:lstStyle/>
                    <a:p>
                      <a:pPr marL="1270" indent="44323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238" marR="25072" marT="3582" marB="6652" anchor="b"/>
                </a:tc>
                <a:tc>
                  <a:txBody>
                    <a:bodyPr/>
                    <a:lstStyle/>
                    <a:p>
                      <a:pPr marL="1270" indent="44323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238" marR="25072" marT="3582" marB="6652"/>
                </a:tc>
                <a:tc>
                  <a:txBody>
                    <a:bodyPr/>
                    <a:lstStyle/>
                    <a:p>
                      <a:pPr indent="44323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238" marR="25072" marT="3582" marB="6652" anchor="b"/>
                </a:tc>
                <a:tc>
                  <a:txBody>
                    <a:bodyPr/>
                    <a:lstStyle/>
                    <a:p>
                      <a:pPr marL="1270" indent="44323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238" marR="25072" marT="3582" marB="6652" anchor="b"/>
                </a:tc>
                <a:tc>
                  <a:txBody>
                    <a:bodyPr/>
                    <a:lstStyle/>
                    <a:p>
                      <a:pPr marL="1270" indent="44323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238" marR="25072" marT="3582" marB="6652" anchor="b"/>
                </a:tc>
                <a:tc>
                  <a:txBody>
                    <a:bodyPr/>
                    <a:lstStyle/>
                    <a:p>
                      <a:pPr marL="1270" indent="44323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238" marR="25072" marT="3582" marB="6652" anchor="b"/>
                </a:tc>
                <a:tc>
                  <a:txBody>
                    <a:bodyPr/>
                    <a:lstStyle/>
                    <a:p>
                      <a:pPr marL="1270" indent="44323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238" marR="25072" marT="3582" marB="6652" anchor="b"/>
                </a:tc>
                <a:tc>
                  <a:txBody>
                    <a:bodyPr/>
                    <a:lstStyle/>
                    <a:p>
                      <a:pPr marL="1270" indent="44323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238" marR="25072" marT="3582" marB="6652" anchor="b"/>
                </a:tc>
                <a:extLst>
                  <a:ext uri="{0D108BD9-81ED-4DB2-BD59-A6C34878D82A}">
                    <a16:rowId xmlns:a16="http://schemas.microsoft.com/office/drawing/2014/main" xmlns="" val="3600816146"/>
                  </a:ext>
                </a:extLst>
              </a:tr>
              <a:tr h="325630">
                <a:tc>
                  <a:txBody>
                    <a:bodyPr/>
                    <a:lstStyle/>
                    <a:p>
                      <a:pPr marL="1270" marR="8890" indent="44323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238" marR="25072" marT="3582" marB="6652"/>
                </a:tc>
                <a:tc>
                  <a:txBody>
                    <a:bodyPr/>
                    <a:lstStyle/>
                    <a:p>
                      <a:pPr marL="1270" indent="44323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238" marR="25072" marT="3582" marB="6652"/>
                </a:tc>
                <a:tc>
                  <a:txBody>
                    <a:bodyPr/>
                    <a:lstStyle/>
                    <a:p>
                      <a:pPr indent="44323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238" marR="25072" marT="3582" marB="6652" anchor="b"/>
                </a:tc>
                <a:tc>
                  <a:txBody>
                    <a:bodyPr/>
                    <a:lstStyle/>
                    <a:p>
                      <a:pPr marL="1270" indent="44323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238" marR="25072" marT="3582" marB="6652" anchor="b"/>
                </a:tc>
                <a:tc>
                  <a:txBody>
                    <a:bodyPr/>
                    <a:lstStyle/>
                    <a:p>
                      <a:pPr marL="1270" indent="44323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238" marR="25072" marT="3582" marB="6652" anchor="b"/>
                </a:tc>
                <a:tc>
                  <a:txBody>
                    <a:bodyPr/>
                    <a:lstStyle/>
                    <a:p>
                      <a:pPr marL="1270" indent="44323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238" marR="25072" marT="3582" marB="6652" anchor="b"/>
                </a:tc>
                <a:tc>
                  <a:txBody>
                    <a:bodyPr/>
                    <a:lstStyle/>
                    <a:p>
                      <a:pPr marL="1270" indent="44323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238" marR="25072" marT="3582" marB="6652" anchor="b"/>
                </a:tc>
                <a:tc>
                  <a:txBody>
                    <a:bodyPr/>
                    <a:lstStyle/>
                    <a:p>
                      <a:pPr marL="1270" indent="44323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238" marR="25072" marT="3582" marB="6652" anchor="b"/>
                </a:tc>
                <a:extLst>
                  <a:ext uri="{0D108BD9-81ED-4DB2-BD59-A6C34878D82A}">
                    <a16:rowId xmlns:a16="http://schemas.microsoft.com/office/drawing/2014/main" xmlns="" val="2446510640"/>
                  </a:ext>
                </a:extLst>
              </a:tr>
              <a:tr h="335864">
                <a:tc>
                  <a:txBody>
                    <a:bodyPr/>
                    <a:lstStyle/>
                    <a:p>
                      <a:pPr indent="443230" algn="l">
                        <a:lnSpc>
                          <a:spcPct val="107000"/>
                        </a:lnSpc>
                        <a:spcAft>
                          <a:spcPts val="135"/>
                        </a:spcAft>
                        <a:tabLst>
                          <a:tab pos="1413510" algn="r"/>
                        </a:tabLst>
                      </a:pPr>
                      <a:endParaRPr lang="ru-RU" sz="1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238" marR="25072" marT="3582" marB="6652"/>
                </a:tc>
                <a:tc>
                  <a:txBody>
                    <a:bodyPr/>
                    <a:lstStyle/>
                    <a:p>
                      <a:pPr marL="1270" indent="44323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238" marR="25072" marT="3582" marB="6652"/>
                </a:tc>
                <a:tc>
                  <a:txBody>
                    <a:bodyPr/>
                    <a:lstStyle/>
                    <a:p>
                      <a:pPr indent="44323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238" marR="25072" marT="3582" marB="6652" anchor="b"/>
                </a:tc>
                <a:tc>
                  <a:txBody>
                    <a:bodyPr/>
                    <a:lstStyle/>
                    <a:p>
                      <a:pPr marL="1270" indent="44323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238" marR="25072" marT="3582" marB="6652" anchor="b"/>
                </a:tc>
                <a:tc>
                  <a:txBody>
                    <a:bodyPr/>
                    <a:lstStyle/>
                    <a:p>
                      <a:pPr marL="1270" indent="44323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238" marR="25072" marT="3582" marB="6652" anchor="b"/>
                </a:tc>
                <a:tc>
                  <a:txBody>
                    <a:bodyPr/>
                    <a:lstStyle/>
                    <a:p>
                      <a:pPr marL="1270" indent="44323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238" marR="25072" marT="3582" marB="6652" anchor="b"/>
                </a:tc>
                <a:tc>
                  <a:txBody>
                    <a:bodyPr/>
                    <a:lstStyle/>
                    <a:p>
                      <a:pPr marL="1270" indent="44323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238" marR="25072" marT="3582" marB="6652" anchor="b"/>
                </a:tc>
                <a:tc>
                  <a:txBody>
                    <a:bodyPr/>
                    <a:lstStyle/>
                    <a:p>
                      <a:pPr marL="1270" indent="44323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238" marR="25072" marT="3582" marB="6652" anchor="b"/>
                </a:tc>
                <a:extLst>
                  <a:ext uri="{0D108BD9-81ED-4DB2-BD59-A6C34878D82A}">
                    <a16:rowId xmlns:a16="http://schemas.microsoft.com/office/drawing/2014/main" xmlns="" val="920235860"/>
                  </a:ext>
                </a:extLst>
              </a:tr>
              <a:tr h="325630">
                <a:tc>
                  <a:txBody>
                    <a:bodyPr/>
                    <a:lstStyle/>
                    <a:p>
                      <a:pPr marL="1270" indent="44323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238" marR="25072" marT="3582" marB="6652" anchor="b"/>
                </a:tc>
                <a:tc>
                  <a:txBody>
                    <a:bodyPr/>
                    <a:lstStyle/>
                    <a:p>
                      <a:pPr marL="1270" indent="44323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238" marR="25072" marT="3582" marB="6652"/>
                </a:tc>
                <a:tc>
                  <a:txBody>
                    <a:bodyPr/>
                    <a:lstStyle/>
                    <a:p>
                      <a:pPr indent="44323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238" marR="25072" marT="3582" marB="6652" anchor="b"/>
                </a:tc>
                <a:tc>
                  <a:txBody>
                    <a:bodyPr/>
                    <a:lstStyle/>
                    <a:p>
                      <a:pPr marL="1270" indent="44323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238" marR="25072" marT="3582" marB="6652" anchor="b"/>
                </a:tc>
                <a:tc>
                  <a:txBody>
                    <a:bodyPr/>
                    <a:lstStyle/>
                    <a:p>
                      <a:pPr marL="1270" indent="44323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238" marR="25072" marT="3582" marB="6652" anchor="b"/>
                </a:tc>
                <a:tc>
                  <a:txBody>
                    <a:bodyPr/>
                    <a:lstStyle/>
                    <a:p>
                      <a:pPr marL="1270" indent="44323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238" marR="25072" marT="3582" marB="6652" anchor="b"/>
                </a:tc>
                <a:tc>
                  <a:txBody>
                    <a:bodyPr/>
                    <a:lstStyle/>
                    <a:p>
                      <a:pPr marL="1270" indent="44323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238" marR="25072" marT="3582" marB="6652" anchor="b"/>
                </a:tc>
                <a:tc>
                  <a:txBody>
                    <a:bodyPr/>
                    <a:lstStyle/>
                    <a:p>
                      <a:pPr marL="1270" indent="44323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238" marR="25072" marT="3582" marB="6652" anchor="b"/>
                </a:tc>
                <a:extLst>
                  <a:ext uri="{0D108BD9-81ED-4DB2-BD59-A6C34878D82A}">
                    <a16:rowId xmlns:a16="http://schemas.microsoft.com/office/drawing/2014/main" xmlns="" val="1314925156"/>
                  </a:ext>
                </a:extLst>
              </a:tr>
              <a:tr h="380820">
                <a:tc>
                  <a:txBody>
                    <a:bodyPr/>
                    <a:lstStyle/>
                    <a:p>
                      <a:pPr marL="1270" indent="44323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Итого </a:t>
                      </a:r>
                      <a:endParaRPr lang="ru-RU" sz="1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238" marR="25072" marT="3582" marB="6652"/>
                </a:tc>
                <a:tc>
                  <a:txBody>
                    <a:bodyPr/>
                    <a:lstStyle/>
                    <a:p>
                      <a:pPr marL="1270" indent="44323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 </a:t>
                      </a:r>
                      <a:endParaRPr lang="ru-RU" sz="1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238" marR="25072" marT="3582" marB="6652"/>
                </a:tc>
                <a:tc gridSpan="2">
                  <a:txBody>
                    <a:bodyPr/>
                    <a:lstStyle/>
                    <a:p>
                      <a:pPr indent="443230"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238" marR="25072" marT="3582" marB="6652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270" indent="44323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238" marR="25072" marT="3582" marB="6652"/>
                </a:tc>
                <a:tc gridSpan="2">
                  <a:txBody>
                    <a:bodyPr/>
                    <a:lstStyle/>
                    <a:p>
                      <a:pPr marL="1270" indent="44323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238" marR="25072" marT="3582" marB="6652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270" indent="44323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238" marR="25072" marT="3582" marB="6652"/>
                </a:tc>
                <a:extLst>
                  <a:ext uri="{0D108BD9-81ED-4DB2-BD59-A6C34878D82A}">
                    <a16:rowId xmlns:a16="http://schemas.microsoft.com/office/drawing/2014/main" xmlns="" val="15586934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37479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78605" y="2403355"/>
            <a:ext cx="10364451" cy="1596177"/>
          </a:xfrm>
        </p:spPr>
        <p:txBody>
          <a:bodyPr/>
          <a:lstStyle/>
          <a:p>
            <a:r>
              <a:rPr lang="ru-RU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</a:t>
            </a:r>
            <a:endParaRPr lang="ru-RU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8451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Понятие экономической эффективности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457200">
              <a:lnSpc>
                <a:spcPct val="150000"/>
              </a:lnSpc>
              <a:spcBef>
                <a:spcPts val="0"/>
              </a:spcBef>
              <a:buNone/>
            </a:pPr>
            <a:r>
              <a:rPr lang="ru-RU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Экономическая эффективность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(англ.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Economic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efficiency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— это 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величина, определяемая соотношением полученных результатов деятельности человека, производства продукции (товаров или услуг) и затрат труда и средств на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производство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100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5" y="746855"/>
            <a:ext cx="10363826" cy="825272"/>
          </a:xfrm>
        </p:spPr>
        <p:txBody>
          <a:bodyPr>
            <a:normAutofit fontScale="90000"/>
          </a:bodyPr>
          <a:lstStyle/>
          <a:p>
            <a:pPr indent="457200" algn="l"/>
            <a:r>
              <a:rPr lang="ru-RU" sz="28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практике выделяют несколько принципов, обеспечивающих эффективное использование ИС:</a:t>
            </a:r>
            <a:endParaRPr lang="ru-RU" sz="28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913774" y="1700463"/>
            <a:ext cx="10363825" cy="3741975"/>
          </a:xfrm>
        </p:spPr>
        <p:txBody>
          <a:bodyPr>
            <a:normAutofit fontScale="77500" lnSpcReduction="20000"/>
          </a:bodyPr>
          <a:lstStyle/>
          <a:p>
            <a:pPr marL="0" indent="457200" algn="just">
              <a:lnSpc>
                <a:spcPct val="17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sz="2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 должно обуславливаться потребностями </a:t>
            </a:r>
            <a:r>
              <a:rPr lang="ru-RU" sz="2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основной деятельности 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предприятия, а не стремлением угнаться за </a:t>
            </a:r>
            <a:r>
              <a:rPr lang="ru-RU" sz="2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технологическими новшествами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457200" algn="just">
              <a:lnSpc>
                <a:spcPct val="17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sz="2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 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имеет простую и гибкую структуру – это открытая </a:t>
            </a:r>
            <a:r>
              <a:rPr lang="ru-RU" sz="2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система;</a:t>
            </a:r>
            <a:endParaRPr lang="ru-RU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457200" algn="just">
              <a:lnSpc>
                <a:spcPct val="17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sz="2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Инвестиции 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области новых </a:t>
            </a:r>
            <a:r>
              <a:rPr lang="ru-RU" sz="2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ИКТ (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Информационно-коммуникационные технологии</a:t>
            </a:r>
            <a:r>
              <a:rPr lang="ru-RU" sz="2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должны финансироваться </a:t>
            </a:r>
            <a:r>
              <a:rPr lang="ru-RU" sz="2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основе 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соображений экономической выгоды, при расчете которой </a:t>
            </a:r>
            <a:r>
              <a:rPr lang="ru-RU" sz="2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должны приниматься 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 внимание экспертные </a:t>
            </a:r>
            <a:r>
              <a:rPr lang="ru-RU" sz="2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оценки;</a:t>
            </a:r>
            <a:endParaRPr lang="ru-RU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457200" algn="just">
              <a:lnSpc>
                <a:spcPct val="17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sz="2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Новые 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ИКТ должны приносить пользу и выгоду предприятию </a:t>
            </a:r>
            <a:r>
              <a:rPr lang="ru-RU" sz="2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момента 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внедрения. На каждом этапе своего развития ИС - составная </a:t>
            </a:r>
            <a:r>
              <a:rPr lang="ru-RU" sz="2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часть менеджмента предприятия;</a:t>
            </a:r>
            <a:endParaRPr lang="ru-RU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457200" algn="just">
              <a:lnSpc>
                <a:spcPct val="17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sz="2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Необходимо Планомерное И Постоянное Улучшение производительности 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62482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indent="457200" algn="l">
              <a:lnSpc>
                <a:spcPct val="100000"/>
              </a:lnSpc>
            </a:pP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определения затрат на разработку информационной системы </a:t>
            </a:r>
            <a: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необходимо 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определить ее </a:t>
            </a:r>
            <a: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себестоимость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913775" y="2214694"/>
            <a:ext cx="10363826" cy="3424107"/>
          </a:xfrm>
        </p:spPr>
        <p:txBody>
          <a:bodyPr>
            <a:normAutofit fontScale="85000" lnSpcReduction="20000"/>
          </a:bodyPr>
          <a:lstStyle/>
          <a:p>
            <a:pPr marL="0" indent="45720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Сметная стоимость проектирования и внедрения программы включает в себя следующие затраты, определяемые по формуле (1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):</a:t>
            </a:r>
          </a:p>
          <a:p>
            <a:pPr marL="0" indent="0" algn="ctr">
              <a:buNone/>
            </a:pPr>
            <a:r>
              <a:rPr lang="ru-RU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10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</a:t>
            </a:r>
            <a:r>
              <a:rPr lang="ru-RU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ru-RU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105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</a:t>
            </a:r>
            <a:r>
              <a:rPr 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ru-RU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105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</a:t>
            </a:r>
            <a:r>
              <a:rPr 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ru-RU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105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</a:t>
            </a:r>
            <a:r>
              <a:rPr 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С</a:t>
            </a:r>
            <a:r>
              <a:rPr lang="ru-RU" sz="11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ru-RU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105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маш.вр</a:t>
            </a:r>
            <a:r>
              <a:rPr 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ru-RU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11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endParaRPr lang="ru-RU" sz="1100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45720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где: </a:t>
            </a:r>
          </a:p>
          <a:p>
            <a:pPr marL="0" indent="450000">
              <a:lnSpc>
                <a:spcPct val="170000"/>
              </a:lnSpc>
              <a:spcBef>
                <a:spcPts val="0"/>
              </a:spcBef>
              <a:buFont typeface="Symbol" panose="05050102010706020507" pitchFamily="18" charset="2"/>
              <a:buChar char=""/>
            </a:pP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baseline="-25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стоимость разработки ПО; </a:t>
            </a:r>
          </a:p>
          <a:p>
            <a:pPr marL="0" indent="450000">
              <a:lnSpc>
                <a:spcPct val="170000"/>
              </a:lnSpc>
              <a:spcBef>
                <a:spcPts val="0"/>
              </a:spcBef>
              <a:buFont typeface="Symbol" panose="05050102010706020507" pitchFamily="18" charset="2"/>
              <a:buChar char=""/>
            </a:pP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baseline="-25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основная заработная плата исполнителей; </a:t>
            </a:r>
          </a:p>
          <a:p>
            <a:pPr marL="0" indent="450000">
              <a:lnSpc>
                <a:spcPct val="170000"/>
              </a:lnSpc>
              <a:spcBef>
                <a:spcPts val="0"/>
              </a:spcBef>
              <a:buFont typeface="Symbol" panose="05050102010706020507" pitchFamily="18" charset="2"/>
              <a:buChar char=""/>
            </a:pP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baseline="-25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доп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дополнительная заработная плата исполнителей, учитывающая потери времени на отпуска и болезни (принимается в среднем 10% от основной заработной платы); </a:t>
            </a:r>
          </a:p>
          <a:p>
            <a:pPr marL="0" indent="0">
              <a:buNone/>
            </a:pPr>
            <a:endParaRPr lang="ru-RU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4158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904982" y="1065831"/>
            <a:ext cx="10363826" cy="4385400"/>
          </a:xfrm>
        </p:spPr>
        <p:txBody>
          <a:bodyPr>
            <a:noAutofit/>
          </a:bodyPr>
          <a:lstStyle/>
          <a:p>
            <a:pPr marL="0" indent="450000">
              <a:lnSpc>
                <a:spcPct val="150000"/>
              </a:lnSpc>
              <a:spcBef>
                <a:spcPts val="0"/>
              </a:spcBef>
              <a:buFont typeface="Symbol" panose="05050102010706020507" pitchFamily="18" charset="2"/>
              <a:buChar char="-"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1800" baseline="-25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соц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отчисления во внебюджетные фонды государственного социального страхования (пенсионный фонд, фонд обязательного медицинского страхования, фонд социального страхования), рассчитываются как 30,2% от основной и дополнительной заработной платы (из них 0,2% на страховые взносы от несчастных случаев и профессиональных заболеваний); С</a:t>
            </a:r>
            <a:r>
              <a:rPr lang="ru-RU" sz="1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затраты на используемые материалы; </a:t>
            </a:r>
          </a:p>
          <a:p>
            <a:pPr marL="0" indent="450000">
              <a:lnSpc>
                <a:spcPct val="150000"/>
              </a:lnSpc>
              <a:spcBef>
                <a:spcPts val="0"/>
              </a:spcBef>
              <a:buFont typeface="Symbol" panose="05050102010706020507" pitchFamily="18" charset="2"/>
              <a:buChar char="-"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1800" baseline="-25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маш.вр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стоимость машинного времени. </a:t>
            </a:r>
          </a:p>
          <a:p>
            <a:pPr marL="0" indent="450000">
              <a:lnSpc>
                <a:spcPct val="150000"/>
              </a:lnSpc>
              <a:spcBef>
                <a:spcPts val="0"/>
              </a:spcBef>
              <a:buFont typeface="Symbol" panose="05050102010706020507" pitchFamily="18" charset="2"/>
              <a:buChar char="-"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1800" baseline="-25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накладные расходы включают затраты на управление, уборку, ремонт, электроэнергию, отопление и др. (принимаются в размере 60% от основной и дополнительной заработной платы); </a:t>
            </a:r>
          </a:p>
        </p:txBody>
      </p:sp>
    </p:spTree>
    <p:extLst>
      <p:ext uri="{BB962C8B-B14F-4D97-AF65-F5344CB8AC3E}">
        <p14:creationId xmlns:p14="http://schemas.microsoft.com/office/powerpoint/2010/main" val="1353438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089620" y="1180130"/>
            <a:ext cx="10363826" cy="4605208"/>
          </a:xfrm>
        </p:spPr>
        <p:txBody>
          <a:bodyPr>
            <a:normAutofit fontScale="70000" lnSpcReduction="20000"/>
          </a:bodyPr>
          <a:lstStyle/>
          <a:p>
            <a:pPr marL="0" indent="457200">
              <a:lnSpc>
                <a:spcPct val="170000"/>
              </a:lnSpc>
              <a:spcBef>
                <a:spcPts val="0"/>
              </a:spcBef>
              <a:buNone/>
            </a:pP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статью «Заработная плата» относят заработную плату научных, инженерно-технических и других работников, непосредственно участвующих в разработке ПО. Расчёт ведется по формуле (2): </a:t>
            </a:r>
            <a:endParaRPr lang="ru-RU" sz="2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457200" algn="ctr">
              <a:lnSpc>
                <a:spcPct val="170000"/>
              </a:lnSpc>
              <a:spcBef>
                <a:spcPts val="0"/>
              </a:spcBef>
              <a:buNone/>
            </a:pPr>
            <a:r>
              <a:rPr lang="ru-RU" sz="2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sz="2600" baseline="-250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</a:t>
            </a:r>
            <a:r>
              <a:rPr lang="ru-RU" sz="2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ru-RU" sz="2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sz="2600" baseline="-250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</a:t>
            </a:r>
            <a:r>
              <a:rPr lang="ru-RU" sz="2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* </a:t>
            </a:r>
            <a:r>
              <a:rPr lang="ru-RU" sz="26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</a:t>
            </a:r>
            <a:endParaRPr lang="ru-RU" sz="26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457200">
              <a:lnSpc>
                <a:spcPct val="170000"/>
              </a:lnSpc>
              <a:spcBef>
                <a:spcPts val="0"/>
              </a:spcBef>
              <a:buNone/>
            </a:pP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где: </a:t>
            </a:r>
          </a:p>
          <a:p>
            <a:pPr marL="0" indent="450000">
              <a:lnSpc>
                <a:spcPct val="170000"/>
              </a:lnSpc>
              <a:spcBef>
                <a:spcPts val="0"/>
              </a:spcBef>
              <a:buFont typeface="Symbol" panose="05050102010706020507" pitchFamily="18" charset="2"/>
              <a:buChar char="-"/>
            </a:pPr>
            <a:r>
              <a:rPr lang="ru-RU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sz="2600" baseline="-25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исп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заработная плата исполнителей (руб.); </a:t>
            </a:r>
          </a:p>
          <a:p>
            <a:pPr marL="0" indent="450000">
              <a:lnSpc>
                <a:spcPct val="170000"/>
              </a:lnSpc>
              <a:spcBef>
                <a:spcPts val="0"/>
              </a:spcBef>
              <a:buFont typeface="Symbol" panose="05050102010706020507" pitchFamily="18" charset="2"/>
              <a:buChar char="-"/>
            </a:pPr>
            <a:r>
              <a:rPr lang="ru-RU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sz="2600" baseline="-25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ср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среднемесячная ставка работника организации разработчика ПО (</a:t>
            </a:r>
            <a:r>
              <a:rPr lang="ru-RU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руб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ru-RU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мес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); </a:t>
            </a:r>
          </a:p>
          <a:p>
            <a:pPr marL="0" indent="450000">
              <a:lnSpc>
                <a:spcPct val="170000"/>
              </a:lnSpc>
              <a:spcBef>
                <a:spcPts val="0"/>
              </a:spcBef>
              <a:buFont typeface="Symbol" panose="05050102010706020507" pitchFamily="18" charset="2"/>
              <a:buChar char="-"/>
            </a:pP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 – количество месяцев разработки (</a:t>
            </a:r>
            <a:r>
              <a:rPr lang="ru-RU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мес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 Для данной задачи предполагается 1 месяц. 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06023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019282" y="2156078"/>
            <a:ext cx="10595356" cy="2328000"/>
          </a:xfrm>
        </p:spPr>
        <p:txBody>
          <a:bodyPr/>
          <a:lstStyle/>
          <a:p>
            <a:pPr marL="0" indent="457200">
              <a:lnSpc>
                <a:spcPct val="150000"/>
              </a:lnSpc>
              <a:spcBef>
                <a:spcPts val="0"/>
              </a:spcBef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Дополнительная заработная плата на период разработки ИС рассчитывается относительно основной и составляет 10% от ее величины: </a:t>
            </a:r>
          </a:p>
          <a:p>
            <a:pPr marL="0" indent="45720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ru-RU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baseline="-250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</a:t>
            </a:r>
            <a:r>
              <a:rPr 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ru-RU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baseline="-250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</a:t>
            </a:r>
            <a:r>
              <a:rPr 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</a:t>
            </a:r>
            <a:r>
              <a:rPr lang="ru-RU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0,1</a:t>
            </a:r>
            <a:endParaRPr lang="ru-RU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78436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878604" y="1162546"/>
            <a:ext cx="10363826" cy="4701923"/>
          </a:xfrm>
        </p:spPr>
        <p:txBody>
          <a:bodyPr/>
          <a:lstStyle/>
          <a:p>
            <a:pPr marL="0" indent="457200">
              <a:lnSpc>
                <a:spcPct val="150000"/>
              </a:lnSpc>
              <a:spcBef>
                <a:spcPts val="0"/>
              </a:spcBef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Социальное страхование включает отчисления во все внебюджетные фонды, в том числе пенсионный, занятости, обязательного медицинского страхования, социального страхования. Отчисления на социальное страхование рассчитываются относительно выплаченной заработной платы </a:t>
            </a:r>
          </a:p>
          <a:p>
            <a:pPr marL="0" indent="457200">
              <a:lnSpc>
                <a:spcPct val="150000"/>
              </a:lnSpc>
              <a:spcBef>
                <a:spcPts val="0"/>
              </a:spcBef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(суммы основной и дополнительной заработной платы). Составляют 30,2%: </a:t>
            </a:r>
          </a:p>
          <a:p>
            <a:pPr marL="0" indent="45720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ru-RU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baseline="-250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</a:t>
            </a:r>
            <a:r>
              <a:rPr 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(</a:t>
            </a:r>
            <a:r>
              <a:rPr lang="ru-RU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baseline="-250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</a:t>
            </a:r>
            <a:r>
              <a:rPr 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ru-RU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baseline="-250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</a:t>
            </a:r>
            <a:r>
              <a:rPr 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* 0,302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07013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931984" y="1107832"/>
            <a:ext cx="10345615" cy="4683368"/>
          </a:xfrm>
        </p:spPr>
        <p:txBody>
          <a:bodyPr>
            <a:normAutofit fontScale="92500" lnSpcReduction="20000"/>
          </a:bodyPr>
          <a:lstStyle/>
          <a:p>
            <a:pPr marL="0" indent="457200">
              <a:lnSpc>
                <a:spcPct val="160000"/>
              </a:lnSpc>
              <a:spcBef>
                <a:spcPts val="0"/>
              </a:spcBef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статью «Накладные расходы» относят расходы, связанные с управлением и организацией работ. Накладные расходы рассчитываются относительно основной заработной платы.  </a:t>
            </a:r>
          </a:p>
          <a:p>
            <a:pPr marL="0" indent="457200">
              <a:lnSpc>
                <a:spcPct val="160000"/>
              </a:lnSpc>
              <a:spcBef>
                <a:spcPts val="0"/>
              </a:spcBef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Величина накладных расходов принимается равной 30% от основной зарплаты исполнителей. Формула расчета (4): </a:t>
            </a:r>
          </a:p>
          <a:p>
            <a:pPr marL="0" indent="457200" algn="ctr">
              <a:lnSpc>
                <a:spcPct val="160000"/>
              </a:lnSpc>
              <a:spcBef>
                <a:spcPts val="0"/>
              </a:spcBef>
              <a:buNone/>
            </a:pPr>
            <a:r>
              <a:rPr lang="ru-RU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baseline="-250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ru-RU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baseline="-250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</a:t>
            </a:r>
            <a:r>
              <a:rPr 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* К, </a:t>
            </a:r>
          </a:p>
          <a:p>
            <a:pPr marL="0" indent="457200">
              <a:lnSpc>
                <a:spcPct val="160000"/>
              </a:lnSpc>
              <a:spcBef>
                <a:spcPts val="0"/>
              </a:spcBef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457200">
              <a:lnSpc>
                <a:spcPct val="160000"/>
              </a:lnSpc>
              <a:spcBef>
                <a:spcPts val="0"/>
              </a:spcBef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где: </a:t>
            </a:r>
          </a:p>
          <a:p>
            <a:pPr marL="0" indent="450000">
              <a:lnSpc>
                <a:spcPct val="170000"/>
              </a:lnSpc>
              <a:spcBef>
                <a:spcPts val="0"/>
              </a:spcBef>
              <a:buFont typeface="Symbol" panose="05050102010706020507" pitchFamily="18" charset="2"/>
              <a:buChar char="-"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накладные расходы (руб.); </a:t>
            </a:r>
          </a:p>
          <a:p>
            <a:pPr marL="0" indent="450000">
              <a:lnSpc>
                <a:spcPct val="170000"/>
              </a:lnSpc>
              <a:spcBef>
                <a:spcPts val="0"/>
              </a:spcBef>
              <a:buFont typeface="Symbol" panose="05050102010706020507" pitchFamily="18" charset="2"/>
              <a:buChar char="-"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основная заработная плата исполнителей (руб.);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450000">
              <a:lnSpc>
                <a:spcPct val="170000"/>
              </a:lnSpc>
              <a:spcBef>
                <a:spcPts val="0"/>
              </a:spcBef>
              <a:buFont typeface="Symbol" panose="05050102010706020507" pitchFamily="18" charset="2"/>
              <a:buChar char="-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коэффициент учета накладных расходов (К = 0,3).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60912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Капля">
  <a:themeElements>
    <a:clrScheme name="Капля">
      <a:dk1>
        <a:sysClr val="windowText" lastClr="000000"/>
      </a:dk1>
      <a:lt1>
        <a:sysClr val="window" lastClr="FFFFFF"/>
      </a:lt1>
      <a:dk2>
        <a:srgbClr val="27537E"/>
      </a:dk2>
      <a:lt2>
        <a:srgbClr val="AABED7"/>
      </a:lt2>
      <a:accent1>
        <a:srgbClr val="E34B7A"/>
      </a:accent1>
      <a:accent2>
        <a:srgbClr val="AC339A"/>
      </a:accent2>
      <a:accent3>
        <a:srgbClr val="6953B7"/>
      </a:accent3>
      <a:accent4>
        <a:srgbClr val="1D7EAB"/>
      </a:accent4>
      <a:accent5>
        <a:srgbClr val="43AFD6"/>
      </a:accent5>
      <a:accent6>
        <a:srgbClr val="DE85E1"/>
      </a:accent6>
      <a:hlink>
        <a:srgbClr val="ED87A6"/>
      </a:hlink>
      <a:folHlink>
        <a:srgbClr val="C99EAC"/>
      </a:folHlink>
    </a:clrScheme>
    <a:fontScheme name="Капля">
      <a:maj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апля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8000"/>
                <a:shade val="100000"/>
                <a:hueMod val="136000"/>
                <a:satMod val="160000"/>
                <a:lumMod val="105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Droplet" id="{8984A317-299A-4E50-B45D-BFC9EDE2337A}" vid="{C71B277C-C29A-4BA0-A7BA-43502DF21AB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TM04033925[[fn=Капля]]</Template>
  <TotalTime>132</TotalTime>
  <Words>713</Words>
  <Application>Microsoft Office PowerPoint</Application>
  <PresentationFormat>Произвольный</PresentationFormat>
  <Paragraphs>83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Капля</vt:lpstr>
      <vt:lpstr>Экономическая эффективность информационной системы</vt:lpstr>
      <vt:lpstr>Понятие экономической эффективности</vt:lpstr>
      <vt:lpstr>На практике выделяют несколько принципов, обеспечивающих эффективное использование ИС:</vt:lpstr>
      <vt:lpstr>Для определения затрат на разработку информационной системы необходимо определить ее себестоимость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Для расчета экономической эффективности проекта необходимо рассчитать затраты на выполнения работ по существующему варианту (без использования ПО) и по проектному варианту (с использованием ПО), Для общности приводятся затраты на 1 год   </vt:lpstr>
      <vt:lpstr>Спасибо за внимание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Экономическая эффективность информационной системы</dc:title>
  <dc:creator>User</dc:creator>
  <cp:lastModifiedBy>Admin</cp:lastModifiedBy>
  <cp:revision>10</cp:revision>
  <dcterms:created xsi:type="dcterms:W3CDTF">2022-10-18T09:48:37Z</dcterms:created>
  <dcterms:modified xsi:type="dcterms:W3CDTF">2022-10-18T12:19:55Z</dcterms:modified>
</cp:coreProperties>
</file>