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3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39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953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0732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786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809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032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13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3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52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33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34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75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58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92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6EF3757-38C9-488C-AE22-A04FEF5508BF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829F3A6-A00E-40AC-BC7F-C0BEA83DC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93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4931" y="1300785"/>
            <a:ext cx="10278207" cy="250921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эффективность информационной системы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9046" y="4264270"/>
            <a:ext cx="8689976" cy="404446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МДК 03.01 Проектирование и дизайн информационных систем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4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5320" y="916361"/>
            <a:ext cx="10621733" cy="4279893"/>
          </a:xfrm>
        </p:spPr>
        <p:txBody>
          <a:bodyPr>
            <a:normAutofit fontScale="92500" lnSpcReduction="10000"/>
          </a:bodyPr>
          <a:lstStyle/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на машинное время, необходимое для разработки ПО, расходы на приобретение и подготовку материалов научно-технической информации, расходы на использование средствами связи. Расчет затрат на машинное время осуществляется по формуле (5): </a:t>
            </a:r>
          </a:p>
          <a:p>
            <a:pPr marL="0" indent="45720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маш.в</a:t>
            </a:r>
            <a:r>
              <a:rPr lang="ru-RU" sz="13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</a:t>
            </a:r>
          </a:p>
          <a:p>
            <a:pPr marL="0" indent="450000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тарифная стоимость одного часа машинного времени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  <a:p>
            <a:pPr marL="0" indent="450000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руб./ч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2021 г.);</a:t>
            </a:r>
          </a:p>
          <a:p>
            <a:pPr marL="0" indent="450000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машинное время, используемое на проведение работ. 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2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15581729"/>
              </p:ext>
            </p:extLst>
          </p:nvPr>
        </p:nvGraphicFramePr>
        <p:xfrm>
          <a:off x="1037494" y="2323785"/>
          <a:ext cx="9917722" cy="3593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8344">
                  <a:extLst>
                    <a:ext uri="{9D8B030D-6E8A-4147-A177-3AD203B41FA5}">
                      <a16:colId xmlns:a16="http://schemas.microsoft.com/office/drawing/2014/main" xmlns="" val="3423554880"/>
                    </a:ext>
                  </a:extLst>
                </a:gridCol>
                <a:gridCol w="2104177">
                  <a:extLst>
                    <a:ext uri="{9D8B030D-6E8A-4147-A177-3AD203B41FA5}">
                      <a16:colId xmlns:a16="http://schemas.microsoft.com/office/drawing/2014/main" xmlns="" val="2623889201"/>
                    </a:ext>
                  </a:extLst>
                </a:gridCol>
                <a:gridCol w="1504195">
                  <a:extLst>
                    <a:ext uri="{9D8B030D-6E8A-4147-A177-3AD203B41FA5}">
                      <a16:colId xmlns:a16="http://schemas.microsoft.com/office/drawing/2014/main" xmlns="" val="3621215260"/>
                    </a:ext>
                  </a:extLst>
                </a:gridCol>
                <a:gridCol w="1801006">
                  <a:extLst>
                    <a:ext uri="{9D8B030D-6E8A-4147-A177-3AD203B41FA5}">
                      <a16:colId xmlns:a16="http://schemas.microsoft.com/office/drawing/2014/main" xmlns="" val="3646048826"/>
                    </a:ext>
                  </a:extLst>
                </a:gridCol>
              </a:tblGrid>
              <a:tr h="644571">
                <a:tc>
                  <a:txBody>
                    <a:bodyPr/>
                    <a:lstStyle/>
                    <a:p>
                      <a:pPr marL="2540" indent="4432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Наименование статей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 anchor="ctr"/>
                </a:tc>
                <a:tc>
                  <a:txBody>
                    <a:bodyPr/>
                    <a:lstStyle/>
                    <a:p>
                      <a:pPr marL="5715" indent="4432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Обозначение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 anchor="ctr"/>
                </a:tc>
                <a:tc>
                  <a:txBody>
                    <a:bodyPr/>
                    <a:lstStyle/>
                    <a:p>
                      <a:pPr marL="11430" indent="4432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Сумма, руб.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3810" indent="4432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 % к итогу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 anchor="ctr"/>
                </a:tc>
                <a:extLst>
                  <a:ext uri="{0D108BD9-81ED-4DB2-BD59-A6C34878D82A}">
                    <a16:rowId xmlns:a16="http://schemas.microsoft.com/office/drawing/2014/main" xmlns="" val="2594716817"/>
                  </a:ext>
                </a:extLst>
              </a:tr>
              <a:tr h="378948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Основная заработная плата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</a:t>
                      </a:r>
                      <a:r>
                        <a:rPr lang="ru-RU" sz="1200" baseline="-25000">
                          <a:effectLst/>
                        </a:rPr>
                        <a:t>осн</a:t>
                      </a:r>
                      <a:r>
                        <a:rPr lang="ru-RU" sz="1200">
                          <a:effectLst/>
                        </a:rPr>
                        <a:t>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3429950020"/>
                  </a:ext>
                </a:extLst>
              </a:tr>
              <a:tr h="378948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Дополнительная заработная плата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</a:t>
                      </a:r>
                      <a:r>
                        <a:rPr lang="ru-RU" sz="1200" baseline="-25000">
                          <a:effectLst/>
                        </a:rPr>
                        <a:t>доп</a:t>
                      </a:r>
                      <a:r>
                        <a:rPr lang="ru-RU" sz="1200">
                          <a:effectLst/>
                        </a:rPr>
                        <a:t>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4014779058"/>
                  </a:ext>
                </a:extLst>
              </a:tr>
              <a:tr h="378948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Отчисления на социальные нужды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</a:t>
                      </a:r>
                      <a:r>
                        <a:rPr lang="ru-RU" sz="1200" baseline="-25000">
                          <a:effectLst/>
                        </a:rPr>
                        <a:t>соц</a:t>
                      </a:r>
                      <a:r>
                        <a:rPr lang="ru-RU" sz="1200">
                          <a:effectLst/>
                        </a:rPr>
                        <a:t>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338481463"/>
                  </a:ext>
                </a:extLst>
              </a:tr>
              <a:tr h="378948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Материалы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</a:t>
                      </a:r>
                      <a:r>
                        <a:rPr lang="ru-RU" sz="1200" baseline="-25000">
                          <a:effectLst/>
                        </a:rPr>
                        <a:t>мат</a:t>
                      </a:r>
                      <a:r>
                        <a:rPr lang="ru-RU" sz="1200">
                          <a:effectLst/>
                        </a:rPr>
                        <a:t>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2691422275"/>
                  </a:ext>
                </a:extLst>
              </a:tr>
              <a:tr h="378948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Стоимость машинного времени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Смаш.вр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1415124204"/>
                  </a:ext>
                </a:extLst>
              </a:tr>
              <a:tr h="378948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Накладные расходы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Сн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1872430705"/>
                  </a:ext>
                </a:extLst>
              </a:tr>
              <a:tr h="675176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 anchor="ctr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 anchor="ctr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4445" marB="0"/>
                </a:tc>
                <a:extLst>
                  <a:ext uri="{0D108BD9-81ED-4DB2-BD59-A6C34878D82A}">
                    <a16:rowId xmlns:a16="http://schemas.microsoft.com/office/drawing/2014/main" xmlns="" val="383214244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37494" y="761117"/>
            <a:ext cx="9917722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расчета затрат на проектирование программного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вносится в смету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на разработку и внедрение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которая выглядит следующим образом:</a:t>
            </a: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45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9522" y="1195780"/>
            <a:ext cx="8994532" cy="1298206"/>
          </a:xfrm>
        </p:spPr>
        <p:txBody>
          <a:bodyPr>
            <a:normAutofit fontScale="90000"/>
          </a:bodyPr>
          <a:lstStyle/>
          <a:p>
            <a:pPr indent="457200" algn="l">
              <a:lnSpc>
                <a:spcPct val="150000"/>
              </a:lnSpc>
            </a:pPr>
            <a: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расчета экономической эффективности проекта необходимо рассчитать затраты на выполнения работ по существующему варианту (без использования ПО) и по проектному варианту (с использованием ПО</a:t>
            </a:r>
            <a:r>
              <a:rPr lang="ru-RU" sz="1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общности </a:t>
            </a:r>
            <a:r>
              <a:rPr lang="ru-RU" sz="1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приводятся </a:t>
            </a:r>
            <a: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на 1 </a:t>
            </a:r>
            <a:r>
              <a:rPr lang="ru-RU" sz="1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77284963"/>
              </p:ext>
            </p:extLst>
          </p:nvPr>
        </p:nvGraphicFramePr>
        <p:xfrm>
          <a:off x="1459522" y="2493986"/>
          <a:ext cx="8994531" cy="3479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5091">
                  <a:extLst>
                    <a:ext uri="{9D8B030D-6E8A-4147-A177-3AD203B41FA5}">
                      <a16:colId xmlns:a16="http://schemas.microsoft.com/office/drawing/2014/main" xmlns="" val="2610178323"/>
                    </a:ext>
                  </a:extLst>
                </a:gridCol>
                <a:gridCol w="866088">
                  <a:extLst>
                    <a:ext uri="{9D8B030D-6E8A-4147-A177-3AD203B41FA5}">
                      <a16:colId xmlns:a16="http://schemas.microsoft.com/office/drawing/2014/main" xmlns="" val="1803438044"/>
                    </a:ext>
                  </a:extLst>
                </a:gridCol>
                <a:gridCol w="1095526">
                  <a:extLst>
                    <a:ext uri="{9D8B030D-6E8A-4147-A177-3AD203B41FA5}">
                      <a16:colId xmlns:a16="http://schemas.microsoft.com/office/drawing/2014/main" xmlns="" val="2672708977"/>
                    </a:ext>
                  </a:extLst>
                </a:gridCol>
                <a:gridCol w="1095526">
                  <a:extLst>
                    <a:ext uri="{9D8B030D-6E8A-4147-A177-3AD203B41FA5}">
                      <a16:colId xmlns:a16="http://schemas.microsoft.com/office/drawing/2014/main" xmlns="" val="3547335440"/>
                    </a:ext>
                  </a:extLst>
                </a:gridCol>
                <a:gridCol w="813544">
                  <a:extLst>
                    <a:ext uri="{9D8B030D-6E8A-4147-A177-3AD203B41FA5}">
                      <a16:colId xmlns:a16="http://schemas.microsoft.com/office/drawing/2014/main" xmlns="" val="1855839732"/>
                    </a:ext>
                  </a:extLst>
                </a:gridCol>
                <a:gridCol w="1109540">
                  <a:extLst>
                    <a:ext uri="{9D8B030D-6E8A-4147-A177-3AD203B41FA5}">
                      <a16:colId xmlns:a16="http://schemas.microsoft.com/office/drawing/2014/main" xmlns="" val="3338917004"/>
                    </a:ext>
                  </a:extLst>
                </a:gridCol>
                <a:gridCol w="1109540">
                  <a:extLst>
                    <a:ext uri="{9D8B030D-6E8A-4147-A177-3AD203B41FA5}">
                      <a16:colId xmlns:a16="http://schemas.microsoft.com/office/drawing/2014/main" xmlns="" val="3603183901"/>
                    </a:ext>
                  </a:extLst>
                </a:gridCol>
                <a:gridCol w="819676">
                  <a:extLst>
                    <a:ext uri="{9D8B030D-6E8A-4147-A177-3AD203B41FA5}">
                      <a16:colId xmlns:a16="http://schemas.microsoft.com/office/drawing/2014/main" xmlns="" val="1130865060"/>
                    </a:ext>
                  </a:extLst>
                </a:gridCol>
              </a:tblGrid>
              <a:tr h="325630">
                <a:tc rowSpan="2"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105"/>
                        </a:spcAft>
                      </a:pPr>
                      <a:r>
                        <a:rPr lang="ru-RU" sz="1000">
                          <a:effectLst/>
                        </a:rPr>
                        <a:t>  </a:t>
                      </a:r>
                      <a:endParaRPr lang="ru-RU" sz="1100">
                        <a:effectLst/>
                      </a:endParaRPr>
                    </a:p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Виды работ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 rowSpan="2"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</a:t>
                      </a:r>
                      <a:endParaRPr lang="ru-RU" sz="1100">
                        <a:effectLst/>
                      </a:endParaRPr>
                    </a:p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</a:t>
                      </a:r>
                      <a:endParaRPr lang="ru-RU" sz="1100">
                        <a:effectLst/>
                      </a:endParaRPr>
                    </a:p>
                    <a:p>
                      <a:pPr marL="1270" marR="41275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Ед. изм 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gridSpan="3"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Без использования ПО 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 использованием ПО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0253155"/>
                  </a:ext>
                </a:extLst>
              </a:tr>
              <a:tr h="4833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286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колво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Минут на единицу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всего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marR="139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колво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Минут на единицу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всего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1045834683"/>
                  </a:ext>
                </a:extLst>
              </a:tr>
              <a:tr h="325630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681388989"/>
                  </a:ext>
                </a:extLst>
              </a:tr>
              <a:tr h="325630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2689603748"/>
                  </a:ext>
                </a:extLst>
              </a:tr>
              <a:tr h="325630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912326190"/>
                  </a:ext>
                </a:extLst>
              </a:tr>
              <a:tr h="325630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3600816146"/>
                  </a:ext>
                </a:extLst>
              </a:tr>
              <a:tr h="325630">
                <a:tc>
                  <a:txBody>
                    <a:bodyPr/>
                    <a:lstStyle/>
                    <a:p>
                      <a:pPr marL="1270" marR="889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2446510640"/>
                  </a:ext>
                </a:extLst>
              </a:tr>
              <a:tr h="335864"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135"/>
                        </a:spcAft>
                        <a:tabLst>
                          <a:tab pos="1413510" algn="r"/>
                        </a:tabLs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920235860"/>
                  </a:ext>
                </a:extLst>
              </a:tr>
              <a:tr h="325630">
                <a:tc>
                  <a:txBody>
                    <a:bodyPr/>
                    <a:lstStyle/>
                    <a:p>
                      <a:pPr marL="1270" indent="44323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 anchor="b"/>
                </a:tc>
                <a:extLst>
                  <a:ext uri="{0D108BD9-81ED-4DB2-BD59-A6C34878D82A}">
                    <a16:rowId xmlns:a16="http://schemas.microsoft.com/office/drawing/2014/main" xmlns="" val="1314925156"/>
                  </a:ext>
                </a:extLst>
              </a:tr>
              <a:tr h="380820"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gridSpan="2">
                  <a:txBody>
                    <a:bodyPr/>
                    <a:lstStyle/>
                    <a:p>
                      <a:pPr indent="44323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gridSpan="2"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" indent="44323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38" marR="25072" marT="3582" marB="6652"/>
                </a:tc>
                <a:extLst>
                  <a:ext uri="{0D108BD9-81ED-4DB2-BD59-A6C34878D82A}">
                    <a16:rowId xmlns:a16="http://schemas.microsoft.com/office/drawing/2014/main" xmlns="" val="1558693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47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605" y="2403355"/>
            <a:ext cx="10364451" cy="1596177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4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экономической эффективности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эффективность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это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величина, определяемая соотношением полученных результатов деятельности человека, производства продукции (товаров или услуг) и затрат труда и средств на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0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746855"/>
            <a:ext cx="10363826" cy="825272"/>
          </a:xfrm>
        </p:spPr>
        <p:txBody>
          <a:bodyPr>
            <a:normAutofit fontScale="90000"/>
          </a:bodyPr>
          <a:lstStyle/>
          <a:p>
            <a:pPr indent="457200" algn="l"/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выделяют несколько принципов, обеспечивающих эффективное использование ИС: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700463"/>
            <a:ext cx="10363825" cy="3741975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 должно обуславливаться потребностями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деятельности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предприятия, а не стремлением угнаться за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технологическими новшествами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простую и гибкую структуру – это открытая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новых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 (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Информационно-коммуникационные технологии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финансироваться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соображений экономической выгоды, при расчете которой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приниматься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внимание экспертные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ИКТ должны приносить пользу и выгоду предприятию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момента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внедрения. На каждом этапе своего развития ИС - составная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менеджмента предприятия;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Планомерное И Постоянное Улучшение производительности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48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57200" algn="l">
              <a:lnSpc>
                <a:spcPct val="100000"/>
              </a:lnSpc>
            </a:pP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затрат на разработку информационной системы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ее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себестоимость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5" y="2214694"/>
            <a:ext cx="10363826" cy="3424107"/>
          </a:xfrm>
        </p:spPr>
        <p:txBody>
          <a:bodyPr>
            <a:normAutofit fontScale="85000" lnSpcReduction="20000"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Сметная стоимость проектирования и внедрения программы включает в себя следующие затраты, определяемые по формуле (1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5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5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5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С</a:t>
            </a:r>
            <a:r>
              <a:rPr lang="ru-RU" sz="11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5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1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11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стоимость разработки ПО;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основная заработная плата исполнителей;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дополнительная заработная плата исполнителей, учитывающая потери времени на отпуска и болезни (принимается в среднем 10% от основной заработной платы); </a:t>
            </a:r>
          </a:p>
          <a:p>
            <a:pPr marL="0" indent="0"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15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04982" y="1065831"/>
            <a:ext cx="10363826" cy="4385400"/>
          </a:xfrm>
        </p:spPr>
        <p:txBody>
          <a:bodyPr>
            <a:noAutofit/>
          </a:bodyPr>
          <a:lstStyle/>
          <a:p>
            <a:pPr marL="0" indent="4500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отчисления во внебюджетные фонды государственного социального страхования (пенсионный фонд, фонд обязательного медицинского страхования, фонд социального страхования), рассчитываются как 30,2% от основной и дополнительной заработной платы (из них 0,2% на страховые взносы от несчастных случаев и профессиональных заболеваний); С</a:t>
            </a:r>
            <a:r>
              <a:rPr lang="ru-RU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затраты на используемые материалы; </a:t>
            </a:r>
          </a:p>
          <a:p>
            <a:pPr marL="0" indent="4500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маш.вр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стоимость машинного времени. </a:t>
            </a:r>
          </a:p>
          <a:p>
            <a:pPr marL="0" indent="450000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накладные расходы включают затраты на управление, уборку, ремонт, электроэнергию, отопление и др. (принимаются в размере 60% от основной и дополнительной заработной платы); </a:t>
            </a:r>
          </a:p>
        </p:txBody>
      </p:sp>
    </p:spTree>
    <p:extLst>
      <p:ext uri="{BB962C8B-B14F-4D97-AF65-F5344CB8AC3E}">
        <p14:creationId xmlns:p14="http://schemas.microsoft.com/office/powerpoint/2010/main" val="135343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89620" y="1180130"/>
            <a:ext cx="10363826" cy="4605208"/>
          </a:xfrm>
        </p:spPr>
        <p:txBody>
          <a:bodyPr>
            <a:normAutofit fontScale="70000" lnSpcReduction="20000"/>
          </a:bodyPr>
          <a:lstStyle/>
          <a:p>
            <a:pPr marL="0" indent="45720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статью «Заработная плата» относят заработную плату научных, инженерно-технических и других работников, непосредственно участвующих в разработке ПО. Расчёт ведется по формуле (2):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6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</a:t>
            </a:r>
            <a:r>
              <a:rPr lang="ru-RU" sz="2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6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</a:t>
            </a:r>
            <a:r>
              <a:rPr lang="ru-RU" sz="2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ru-RU" sz="2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endParaRPr lang="ru-RU" sz="2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заработная плата исполнителей (руб.);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среднемесячная ставка работника организации разработчика ПО (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– количество месяцев разработки (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Для данной задачи предполагается 1 месяц.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02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19282" y="2156078"/>
            <a:ext cx="10595356" cy="2328000"/>
          </a:xfrm>
        </p:spPr>
        <p:txBody>
          <a:bodyPr/>
          <a:lstStyle/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заработная плата на период разработки ИС рассчитывается относительно основной и составляет 10% от ее величины: </a:t>
            </a:r>
          </a:p>
          <a:p>
            <a:pPr marL="0" indent="45720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43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78604" y="1162546"/>
            <a:ext cx="10363826" cy="4701923"/>
          </a:xfrm>
        </p:spPr>
        <p:txBody>
          <a:bodyPr/>
          <a:lstStyle/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страхование включает отчисления во все внебюджетные фонды, в том числе пенсионный, занятости, обязательного медицинского страхования, социального страхования. Отчисления на социальное страхование рассчитываются относительно выплаченной заработной платы 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(суммы основной и дополнительной заработной платы). Составляют 30,2%: </a:t>
            </a:r>
          </a:p>
          <a:p>
            <a:pPr marL="0" indent="45720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* 0,302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01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31984" y="1107832"/>
            <a:ext cx="10345615" cy="4683368"/>
          </a:xfrm>
        </p:spPr>
        <p:txBody>
          <a:bodyPr>
            <a:normAutofit fontScale="92500" lnSpcReduction="20000"/>
          </a:bodyPr>
          <a:lstStyle/>
          <a:p>
            <a:pPr marL="0" indent="457200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статью «Накладные расходы» относят расходы, связанные с управлением и организацией работ. Накладные расходы рассчитываются относительно основной заработной платы.  </a:t>
            </a:r>
          </a:p>
          <a:p>
            <a:pPr marL="0" indent="457200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накладных расходов принимается равной 30% от основной зарплаты исполнителей. Формула расчета (4): </a:t>
            </a:r>
          </a:p>
          <a:p>
            <a:pPr marL="0" indent="45720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К, </a:t>
            </a:r>
          </a:p>
          <a:p>
            <a:pPr marL="0" indent="457200">
              <a:lnSpc>
                <a:spcPct val="16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6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накладные расходы (руб.); </a:t>
            </a: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основная заработная плата исполнителей (руб.);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000">
              <a:lnSpc>
                <a:spcPct val="170000"/>
              </a:lnSpc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коэффициент учета накладных расходов (К = 0,3).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91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132</TotalTime>
  <Words>713</Words>
  <Application>Microsoft Office PowerPoint</Application>
  <PresentationFormat>Произвольный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Капля</vt:lpstr>
      <vt:lpstr>Экономическая эффективность информационной системы</vt:lpstr>
      <vt:lpstr>Понятие экономической эффективности</vt:lpstr>
      <vt:lpstr>На практике выделяют несколько принципов, обеспечивающих эффективное использование ИС:</vt:lpstr>
      <vt:lpstr>Для определения затрат на разработку информационной системы необходимо определить ее себестоимость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Для расчета экономической эффективности проекта необходимо рассчитать затраты на выполнения работ по существующему варианту (без использования ПО) и по проектному варианту (с использованием ПО), Для общности приводятся затраты на 1 год   </vt:lpstr>
      <vt:lpstr>Спасибо за внимание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Экономическая эффективность информационной системы</dc:title>
  <dc:creator>User</dc:creator>
  <cp:lastModifiedBy>Admin</cp:lastModifiedBy>
  <cp:revision>10</cp:revision>
  <dcterms:created xsi:type="dcterms:W3CDTF">2022-10-18T09:48:37Z</dcterms:created>
  <dcterms:modified xsi:type="dcterms:W3CDTF">2022-10-18T12:19:55Z</dcterms:modified>
</cp:coreProperties>
</file>